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sldIdLst>
    <p:sldId id="257" r:id="rId5"/>
    <p:sldId id="260" r:id="rId6"/>
    <p:sldId id="263" r:id="rId7"/>
    <p:sldId id="258" r:id="rId8"/>
    <p:sldId id="259" r:id="rId9"/>
    <p:sldId id="265" r:id="rId10"/>
    <p:sldId id="266" r:id="rId11"/>
    <p:sldId id="268" r:id="rId12"/>
    <p:sldId id="264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2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83446" autoAdjust="0"/>
  </p:normalViewPr>
  <p:slideViewPr>
    <p:cSldViewPr snapToGrid="0" snapToObjects="1">
      <p:cViewPr varScale="1">
        <p:scale>
          <a:sx n="70" d="100"/>
          <a:sy n="70" d="100"/>
        </p:scale>
        <p:origin x="72" y="1152"/>
      </p:cViewPr>
      <p:guideLst>
        <p:guide orient="horz" pos="1620"/>
        <p:guide pos="3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Czarnezki" userId="779d09f0-502a-4ac7-81ae-b02085e9e609" providerId="ADAL" clId="{0346A9F7-0781-47D4-BBEE-6533096EA42B}"/>
    <pc:docChg chg="modSld">
      <pc:chgData name="Ian Czarnezki" userId="779d09f0-502a-4ac7-81ae-b02085e9e609" providerId="ADAL" clId="{0346A9F7-0781-47D4-BBEE-6533096EA42B}" dt="2024-01-12T19:33:11.013" v="0" actId="20577"/>
      <pc:docMkLst>
        <pc:docMk/>
      </pc:docMkLst>
      <pc:sldChg chg="modSp mod">
        <pc:chgData name="Ian Czarnezki" userId="779d09f0-502a-4ac7-81ae-b02085e9e609" providerId="ADAL" clId="{0346A9F7-0781-47D4-BBEE-6533096EA42B}" dt="2024-01-12T19:33:11.013" v="0" actId="20577"/>
        <pc:sldMkLst>
          <pc:docMk/>
          <pc:sldMk cId="544619933" sldId="257"/>
        </pc:sldMkLst>
        <pc:spChg chg="mod">
          <ac:chgData name="Ian Czarnezki" userId="779d09f0-502a-4ac7-81ae-b02085e9e609" providerId="ADAL" clId="{0346A9F7-0781-47D4-BBEE-6533096EA42B}" dt="2024-01-12T19:33:11.013" v="0" actId="20577"/>
          <ac:spMkLst>
            <pc:docMk/>
            <pc:sldMk cId="544619933" sldId="257"/>
            <ac:spMk id="5" creationId="{F48F7C2A-F7D7-8690-1635-ACFADD9C24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CE218-7E2E-4634-A0C1-1162799C546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CDCF-0896-4545-A5FE-23C5EF05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https://uark.app.box.com/file/1277890167960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FCDCF-0896-4545-A5FE-23C5EF059A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68" y="1597819"/>
            <a:ext cx="8234832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184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806" y="1028699"/>
            <a:ext cx="2222412" cy="6238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7432" y="1028699"/>
            <a:ext cx="5486400" cy="40124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2806" y="1723466"/>
            <a:ext cx="2222412" cy="285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18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818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06" y="1200151"/>
            <a:ext cx="38103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922" y="1200151"/>
            <a:ext cx="380129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069" y="1151335"/>
            <a:ext cx="3809287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0069" y="1631156"/>
            <a:ext cx="38092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084763" y="1148899"/>
            <a:ext cx="3809287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084763" y="1628720"/>
            <a:ext cx="38092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341" y="204787"/>
            <a:ext cx="3008313" cy="6683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414" y="204788"/>
            <a:ext cx="471180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341" y="1010298"/>
            <a:ext cx="3008313" cy="3584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06" y="3600450"/>
            <a:ext cx="776401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1206" y="187627"/>
            <a:ext cx="7764012" cy="3358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1206" y="4025503"/>
            <a:ext cx="776401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4856" y="-1"/>
            <a:ext cx="8379144" cy="9237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09169" cy="5143500"/>
          </a:xfrm>
          <a:prstGeom prst="rect">
            <a:avLst/>
          </a:prstGeom>
          <a:gradFill flip="none" rotWithShape="1">
            <a:gsLst>
              <a:gs pos="26000">
                <a:schemeClr val="tx2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070" y="141035"/>
            <a:ext cx="7735148" cy="659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070" y="923701"/>
            <a:ext cx="7735148" cy="367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32" y="4767263"/>
            <a:ext cx="816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161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A_Logo_revers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" y="181507"/>
            <a:ext cx="736665" cy="5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7" r:id="rId10"/>
    <p:sldLayoutId id="2147493465" r:id="rId11"/>
    <p:sldLayoutId id="214749346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ark.qualtrics.com/jfe/form/SV_09aGmseG54YpU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515FD-9A93-F703-BCF7-A6F15E54D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RCD-CM Kickoff – UAF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8F7C2A-F7D7-8690-1635-ACFADD9C2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12, 2024</a:t>
            </a:r>
          </a:p>
        </p:txBody>
      </p:sp>
    </p:spTree>
    <p:extLst>
      <p:ext uri="{BB962C8B-B14F-4D97-AF65-F5344CB8AC3E}">
        <p14:creationId xmlns:p14="http://schemas.microsoft.com/office/powerpoint/2010/main" val="54461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18D1-7EBC-CEFC-F1E0-BF999FAF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EC2202-C494-A85A-E4D2-D7F24FAE5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will receive an email with the survey link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Feel free to join Office Hours every Wednesdays 10:30 – 11:30am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We can schedule dedicated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Don’t hesitate to reach out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We will share your institutions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Compare to national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Compare to other SHARP CCI institutions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Shortened RCD-CM will be helpful in developing a CI Plan</a:t>
            </a:r>
          </a:p>
        </p:txBody>
      </p:sp>
    </p:spTree>
    <p:extLst>
      <p:ext uri="{BB962C8B-B14F-4D97-AF65-F5344CB8AC3E}">
        <p14:creationId xmlns:p14="http://schemas.microsoft.com/office/powerpoint/2010/main" val="334881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5783-969B-C4AB-DD30-BA1E317F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SHARP 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3010-977C-9BB6-4ACA-C39EAE5A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923701"/>
            <a:ext cx="7735148" cy="4078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Shared Arkansas Research Plan for Community Cyber Infrastructure (SHARP CCI)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Goals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sz="1400" dirty="0"/>
              <a:t>Cyberinfrastructure alignment with DART / ARP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sz="1400" dirty="0"/>
              <a:t>Create a Cyberinfrastructure Plan (CI Plan) at each SHARP CCI institution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sz="1400" dirty="0"/>
              <a:t>Provide “A Day in the Life of a Research Project” use case from SHARP CCI institutions</a:t>
            </a: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Timeline</a:t>
            </a:r>
          </a:p>
          <a:p>
            <a:pPr marL="744220">
              <a:buFont typeface="+mj-lt"/>
              <a:buAutoNum type="arabicPeriod"/>
            </a:pPr>
            <a:r>
              <a:rPr lang="en-US" sz="1400" dirty="0"/>
              <a:t>Shortened RCD-CM survey  (January – March 2024)</a:t>
            </a:r>
            <a:endParaRPr lang="en-US" sz="1000" dirty="0">
              <a:ea typeface="Calibri"/>
              <a:cs typeface="Calibri"/>
            </a:endParaRPr>
          </a:p>
          <a:p>
            <a:pPr marL="744220">
              <a:buFont typeface="+mj-lt"/>
              <a:buAutoNum type="arabicPeriod"/>
            </a:pPr>
            <a:r>
              <a:rPr lang="en-US" sz="1400" dirty="0"/>
              <a:t>SHARP CCI + DART annual retreat (February 2024)</a:t>
            </a:r>
            <a:endParaRPr lang="en-US" sz="1400" dirty="0">
              <a:cs typeface="Calibri"/>
            </a:endParaRPr>
          </a:p>
          <a:p>
            <a:pPr marL="744220">
              <a:buAutoNum type="arabicPeriod"/>
            </a:pPr>
            <a:r>
              <a:rPr lang="en-US" sz="1400" dirty="0">
                <a:ea typeface="Calibri"/>
                <a:cs typeface="Calibri"/>
              </a:rPr>
              <a:t>CI Plans (February - April 2024)</a:t>
            </a:r>
          </a:p>
          <a:p>
            <a:pPr marL="744220">
              <a:buAutoNum type="arabicPeriod"/>
            </a:pPr>
            <a:r>
              <a:rPr lang="en-US" sz="1400" dirty="0"/>
              <a:t>Review Shortened RCD-CM results and CI Plans (May 2024)</a:t>
            </a:r>
          </a:p>
          <a:p>
            <a:pPr marL="744220">
              <a:buAutoNum type="arabicPeriod"/>
            </a:pPr>
            <a:r>
              <a:rPr lang="en-US" sz="1400" dirty="0">
                <a:ea typeface="Calibri"/>
                <a:cs typeface="Calibri"/>
              </a:rPr>
              <a:t>Feedback review, data analysis, and documentation (June – July 2024)</a:t>
            </a:r>
          </a:p>
          <a:p>
            <a:pPr marL="744220">
              <a:buAutoNum type="arabicPeriod"/>
            </a:pPr>
            <a:r>
              <a:rPr lang="en-US" sz="1400" dirty="0">
                <a:ea typeface="Calibri"/>
                <a:cs typeface="Calibri"/>
              </a:rPr>
              <a:t>Finally report (August 2024)</a:t>
            </a:r>
          </a:p>
        </p:txBody>
      </p:sp>
    </p:spTree>
    <p:extLst>
      <p:ext uri="{BB962C8B-B14F-4D97-AF65-F5344CB8AC3E}">
        <p14:creationId xmlns:p14="http://schemas.microsoft.com/office/powerpoint/2010/main" val="273784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629D41-9AAA-D88A-0368-1D631BEB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RCD-CM Overview Video</a:t>
            </a:r>
          </a:p>
        </p:txBody>
      </p:sp>
      <p:pic>
        <p:nvPicPr>
          <p:cNvPr id="7" name="RCDCM">
            <a:hlinkClick r:id="" action="ppaction://media"/>
            <a:extLst>
              <a:ext uri="{FF2B5EF4-FFF2-40B4-BE49-F238E27FC236}">
                <a16:creationId xmlns:a16="http://schemas.microsoft.com/office/drawing/2014/main" id="{F82A2A3D-CBAB-588C-6B36-BB6CB17B25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1563" y="1065241"/>
            <a:ext cx="5872162" cy="3670300"/>
          </a:xfrm>
        </p:spPr>
      </p:pic>
    </p:spTree>
    <p:extLst>
      <p:ext uri="{BB962C8B-B14F-4D97-AF65-F5344CB8AC3E}">
        <p14:creationId xmlns:p14="http://schemas.microsoft.com/office/powerpoint/2010/main" val="18181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BD7A-44A8-0F14-9C3F-267058B4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RCD-CM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D4696B-0416-F568-3CD6-168C672F0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1205" y="1200151"/>
            <a:ext cx="4861891" cy="3394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700" b="1" dirty="0"/>
              <a:t>Research Computing and Data (RCD) Capabilities Model</a:t>
            </a:r>
          </a:p>
          <a:p>
            <a:pPr marL="0" indent="0">
              <a:buNone/>
            </a:pPr>
            <a:endParaRPr lang="en-US" sz="2700" dirty="0"/>
          </a:p>
          <a:p>
            <a:pPr marL="0" indent="0" algn="l">
              <a:buNone/>
            </a:pPr>
            <a:r>
              <a:rPr lang="en-US" sz="2700" dirty="0"/>
              <a:t>The Research Computing and Data (RCD) Capabilities Model allows institutions to assess their support for computationally- and data-intensive research, to identify potential areas for improvement, and to understand how the broader community views Research Computing and Data support.</a:t>
            </a:r>
          </a:p>
          <a:p>
            <a:pPr marL="0" indent="0" algn="l">
              <a:buNone/>
            </a:pPr>
            <a:endParaRPr lang="en-US" sz="2700" dirty="0"/>
          </a:p>
          <a:p>
            <a:pPr marL="0" indent="0" algn="l">
              <a:buNone/>
            </a:pPr>
            <a:r>
              <a:rPr lang="en-US" sz="2700" dirty="0"/>
              <a:t>The Capabilities Model was developed by a diverse group of institutions with a range of support models, in a collaboration among Internet2, </a:t>
            </a:r>
            <a:r>
              <a:rPr lang="en-US" sz="2700" dirty="0" err="1"/>
              <a:t>CaRCC</a:t>
            </a:r>
            <a:r>
              <a:rPr lang="en-US" sz="2700" dirty="0"/>
              <a:t>, and EDUCAUSE with support from the National Science Foundation.</a:t>
            </a:r>
          </a:p>
        </p:txBody>
      </p:sp>
      <p:pic>
        <p:nvPicPr>
          <p:cNvPr id="1026" name="Picture 2" descr="CARCC">
            <a:extLst>
              <a:ext uri="{FF2B5EF4-FFF2-40B4-BE49-F238E27FC236}">
                <a16:creationId xmlns:a16="http://schemas.microsoft.com/office/drawing/2014/main" id="{C62CA22C-4A64-470D-E121-B4AA6B4241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59" y="1410054"/>
            <a:ext cx="2286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8D472-43C7-BEA0-8BF8-F963BEEA0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78" y="2742986"/>
            <a:ext cx="2286000" cy="48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BF78A-E948-A786-17AC-FFABACDAD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759" y="3866134"/>
            <a:ext cx="2286000" cy="5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26AB-3A1E-D67B-0784-3DFD9368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Shortened RCD-CM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72126-DA39-51ED-01D1-443C2C617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923701"/>
            <a:ext cx="7735148" cy="233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Created Shortened RCD-CM due to the scope and complexity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US" sz="2000" dirty="0"/>
              <a:t>Increase ability to complete the RCD-CM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US" sz="2000" dirty="0"/>
              <a:t>Still able to compare results to national RCD-CM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2D1C83-73AB-B09E-5EA5-DDC03B2F4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75775"/>
              </p:ext>
            </p:extLst>
          </p:nvPr>
        </p:nvGraphicFramePr>
        <p:xfrm>
          <a:off x="2642362" y="2571750"/>
          <a:ext cx="365442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523">
                  <a:extLst>
                    <a:ext uri="{9D8B030D-6E8A-4147-A177-3AD203B41FA5}">
                      <a16:colId xmlns:a16="http://schemas.microsoft.com/office/drawing/2014/main" val="1027976708"/>
                    </a:ext>
                  </a:extLst>
                </a:gridCol>
                <a:gridCol w="1133951">
                  <a:extLst>
                    <a:ext uri="{9D8B030D-6E8A-4147-A177-3AD203B41FA5}">
                      <a16:colId xmlns:a16="http://schemas.microsoft.com/office/drawing/2014/main" val="3008253226"/>
                    </a:ext>
                  </a:extLst>
                </a:gridCol>
                <a:gridCol w="1133951">
                  <a:extLst>
                    <a:ext uri="{9D8B030D-6E8A-4147-A177-3AD203B41FA5}">
                      <a16:colId xmlns:a16="http://schemas.microsoft.com/office/drawing/2014/main" val="1129478375"/>
                    </a:ext>
                  </a:extLst>
                </a:gridCol>
              </a:tblGrid>
              <a:tr h="252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Shortened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08744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r>
                        <a:rPr lang="en-US" sz="1200" dirty="0"/>
                        <a:t>Researcher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34536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r>
                        <a:rPr lang="en-US" sz="12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19564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r>
                        <a:rPr lang="en-US" sz="12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16163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r>
                        <a:rPr lang="en-US" sz="1200" dirty="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67680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r>
                        <a:rPr lang="en-US" sz="1200" dirty="0"/>
                        <a:t>Strategy and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594756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5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46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1F88-1094-3BBB-6C3E-0D913F6A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Shortened RCD-CM survey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4CC6-C475-491B-BE4C-B1B9A909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923701"/>
            <a:ext cx="7735148" cy="72534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RCD-CM SURVEY LINK: </a:t>
            </a:r>
            <a:r>
              <a:rPr lang="en-US" sz="1800" dirty="0">
                <a:effectLst/>
                <a:latin typeface="Calibri" panose="020F0502020204030204" pitchFamily="34" charset="0"/>
                <a:hlinkClick r:id="rId2"/>
              </a:rPr>
              <a:t>https://uark.qualtrics.com/jfe/form/SV_09aGmseG54YpUbk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4A700-1073-47E6-CD66-9B4D5D52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644" y="1530695"/>
            <a:ext cx="2524369" cy="3590121"/>
          </a:xfrm>
          <a:prstGeom prst="rect">
            <a:avLst/>
          </a:prstGeom>
        </p:spPr>
      </p:pic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3A5F437D-D85F-D4FF-31CB-0AA5A6DEB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075" y="1492623"/>
            <a:ext cx="2916972" cy="36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2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2871-F434-7073-76EB-AE6B7F94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Shortened RCD-CM survey facing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D3CC7-FDD8-C11B-B4BE-4ACD3A32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527" y="965425"/>
            <a:ext cx="3809287" cy="479822"/>
          </a:xfrm>
        </p:spPr>
        <p:txBody>
          <a:bodyPr>
            <a:normAutofit/>
          </a:bodyPr>
          <a:lstStyle/>
          <a:p>
            <a:r>
              <a:rPr lang="en-US" sz="2400" dirty="0"/>
              <a:t>Facing examples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4C1ED0F-2F9C-0EA9-030F-A59E50BEB9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1881261"/>
              </p:ext>
            </p:extLst>
          </p:nvPr>
        </p:nvGraphicFramePr>
        <p:xfrm>
          <a:off x="1067258" y="1445964"/>
          <a:ext cx="7838191" cy="365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650">
                  <a:extLst>
                    <a:ext uri="{9D8B030D-6E8A-4147-A177-3AD203B41FA5}">
                      <a16:colId xmlns:a16="http://schemas.microsoft.com/office/drawing/2014/main" val="3406100538"/>
                    </a:ext>
                  </a:extLst>
                </a:gridCol>
                <a:gridCol w="3820810">
                  <a:extLst>
                    <a:ext uri="{9D8B030D-6E8A-4147-A177-3AD203B41FA5}">
                      <a16:colId xmlns:a16="http://schemas.microsoft.com/office/drawing/2014/main" val="1090236029"/>
                    </a:ext>
                  </a:extLst>
                </a:gridCol>
                <a:gridCol w="2612731">
                  <a:extLst>
                    <a:ext uri="{9D8B030D-6E8A-4147-A177-3AD203B41FA5}">
                      <a16:colId xmlns:a16="http://schemas.microsoft.com/office/drawing/2014/main" val="4153552658"/>
                    </a:ext>
                  </a:extLst>
                </a:gridCol>
              </a:tblGrid>
              <a:tr h="1693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Facing Area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Example roles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67865"/>
                  </a:ext>
                </a:extLst>
              </a:tr>
              <a:tr h="3629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Researcher Facing Roles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Includes research computing and data staffing, outreach, and advanced support, as well as support in the management of the research lifecycle.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IT User Support, Research Facilitators,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 engineers, etc.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25420"/>
                  </a:ext>
                </a:extLst>
              </a:tr>
              <a:tr h="3629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Facing Roles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Includes data creation; data discovery and collection; data analysis and visualization; research data curation, storage, backup, and transfer; and research data policy compliance.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Data Management specialists, Data Librarians, Data Scientists, etc.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06689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Software Facing Roles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Includes software package management, research software development, research software optimization or troubleshooting, workflow engineering, containers and cloud computing, securing access to software, and software associated with physical specimens.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Software Engineers, Research Computing support, etc.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48796"/>
                  </a:ext>
                </a:extLst>
              </a:tr>
              <a:tr h="4544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 Facing Roles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Includes infrastructure systems, systems operations, and systems security and compliance.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HPC systems engineers, Storage Engineers, Network specialists, etc.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88378"/>
                  </a:ext>
                </a:extLst>
              </a:tr>
              <a:tr h="6695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Strategy- and Policy Facing Roles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Includes institutional alignment, culture for research support, funding, and partnerships and engagement with external communities.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IT leadership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7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9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68AB-4558-628F-BD2B-D0234CA6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Shortened RCD-CM survey response</a:t>
            </a:r>
            <a:endParaRPr lang="en-US" dirty="0"/>
          </a:p>
        </p:txBody>
      </p:sp>
      <p:pic>
        <p:nvPicPr>
          <p:cNvPr id="11" name="Picture 10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628855C-7395-AD29-C5AD-709A51F3D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9" t="4414" r="4644" b="21004"/>
          <a:stretch/>
        </p:blipFill>
        <p:spPr>
          <a:xfrm>
            <a:off x="2551681" y="986424"/>
            <a:ext cx="4910242" cy="383610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6AC4DA5-5A48-A9CF-911F-B4CCE7107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8" t="4606" r="4798" b="21909"/>
          <a:stretch/>
        </p:blipFill>
        <p:spPr>
          <a:xfrm>
            <a:off x="2581993" y="985514"/>
            <a:ext cx="4849802" cy="3779653"/>
          </a:xfrm>
          <a:prstGeom prst="rect">
            <a:avLst/>
          </a:prstGeom>
        </p:spPr>
      </p:pic>
      <p:pic>
        <p:nvPicPr>
          <p:cNvPr id="13" name="Picture 12" descr="A screenshot of a service&#10;&#10;Description automatically generated">
            <a:extLst>
              <a:ext uri="{FF2B5EF4-FFF2-40B4-BE49-F238E27FC236}">
                <a16:creationId xmlns:a16="http://schemas.microsoft.com/office/drawing/2014/main" id="{F42666A2-5EB2-69C9-1BBF-36BE1C10A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7" t="5702" r="4444" b="16143"/>
          <a:stretch/>
        </p:blipFill>
        <p:spPr>
          <a:xfrm>
            <a:off x="2473026" y="985514"/>
            <a:ext cx="4921959" cy="4019937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99AF986-1692-C03C-A622-5D5641E206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31" t="4382" r="4202" b="15493"/>
          <a:stretch/>
        </p:blipFill>
        <p:spPr>
          <a:xfrm>
            <a:off x="2448017" y="949817"/>
            <a:ext cx="4984416" cy="41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B959-9CC7-3515-510B-39B618FA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Completing the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1C02C-6B15-B922-4F1C-767AA4230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Keep in mind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D8D7F-1242-7C7B-A4AB-148E74ED4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069" y="1631155"/>
            <a:ext cx="3809288" cy="337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Answer from your perspective</a:t>
            </a: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Be consistent (High, Average, Low)</a:t>
            </a: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No “right” or “wrong” answers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2585F2-CC65-8395-5891-E55DF71D6EE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2400" dirty="0"/>
              <a:t>Resources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A2DBDE-3D5E-2277-16E7-DEA0006F0B4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84763" y="1628720"/>
            <a:ext cx="3809288" cy="3373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We will share this presentation</a:t>
            </a: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Office Hours every Wednesday 10:30 – 11:30am</a:t>
            </a: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Schedule dedicated time</a:t>
            </a: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Don’t hesitate to reach out</a:t>
            </a:r>
          </a:p>
        </p:txBody>
      </p:sp>
    </p:spTree>
    <p:extLst>
      <p:ext uri="{BB962C8B-B14F-4D97-AF65-F5344CB8AC3E}">
        <p14:creationId xmlns:p14="http://schemas.microsoft.com/office/powerpoint/2010/main" val="17971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kansas">
      <a:dk1>
        <a:srgbClr val="000000"/>
      </a:dk1>
      <a:lt1>
        <a:srgbClr val="FFFFFF"/>
      </a:lt1>
      <a:dk2>
        <a:srgbClr val="9D2235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904955"/>
      </a:accent6>
      <a:hlink>
        <a:srgbClr val="8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9c742c4-e61c-4fa5-be89-a3cb566a80d1}" enabled="0" method="" siteId="{79c742c4-e61c-4fa5-be89-a3cb566a80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573</TotalTime>
  <Words>612</Words>
  <Application>Microsoft Office PowerPoint</Application>
  <PresentationFormat>On-screen Show (16:9)</PresentationFormat>
  <Paragraphs>95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RCD-CM Kickoff – UAF</vt:lpstr>
      <vt:lpstr>SHARP CCI</vt:lpstr>
      <vt:lpstr>RCD-CM Overview Video</vt:lpstr>
      <vt:lpstr>RCD-CM Overview</vt:lpstr>
      <vt:lpstr>Shortened RCD-CM Overview</vt:lpstr>
      <vt:lpstr>Shortened RCD-CM survey</vt:lpstr>
      <vt:lpstr>Shortened RCD-CM survey facing</vt:lpstr>
      <vt:lpstr>Shortened RCD-CM survey response</vt:lpstr>
      <vt:lpstr>Completing the survey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Ian Czarnezki</cp:lastModifiedBy>
  <cp:revision>191</cp:revision>
  <dcterms:created xsi:type="dcterms:W3CDTF">2010-04-12T23:12:02Z</dcterms:created>
  <dcterms:modified xsi:type="dcterms:W3CDTF">2024-01-12T19:33:19Z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